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Masters/slideMaster26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9.xml" ContentType="application/vnd.openxmlformats-officedocument.theme+xml"/>
  <Override PartName="/ppt/slideMasters/slideMaster15.xml" ContentType="application/vnd.openxmlformats-officedocument.presentationml.slideMaster+xml"/>
  <Override PartName="/ppt/slideMasters/slideMaster33.xml" ContentType="application/vnd.openxmlformats-officedocument.presentationml.slideMaster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6.xml" ContentType="application/vnd.openxmlformats-officedocument.them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theme/theme14.xml" ContentType="application/vnd.openxmlformats-officedocument.theme+xml"/>
  <Override PartName="/ppt/theme/theme25.xml" ContentType="application/vnd.openxmlformats-officedocument.theme+xml"/>
  <Override PartName="/ppt/theme/theme21.xml" ContentType="application/vnd.openxmlformats-officedocument.theme+xml"/>
  <Override PartName="/ppt/theme/theme32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1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Masters/slideMaster23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6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30.xml" ContentType="application/vnd.openxmlformats-officedocument.presentationml.slideMaster+xml"/>
  <Default Extension="vml" ContentType="application/vnd.openxmlformats-officedocument.vmlDrawing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theme/theme33.xml" ContentType="application/vnd.openxmlformats-officedocument.theme+xml"/>
  <Override PartName="/ppt/theme/theme22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7.xml" ContentType="application/vnd.openxmlformats-officedocument.theme+xml"/>
  <Override PartName="/ppt/theme/theme11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27.xml" ContentType="application/vnd.openxmlformats-officedocument.theme+xml"/>
  <Override PartName="/ppt/slideMasters/slideMaster13.xml" ContentType="application/vnd.openxmlformats-officedocument.presentationml.slideMaster+xml"/>
  <Override PartName="/ppt/slideMasters/slideMaster31.xml" ContentType="application/vnd.openxmlformats-officedocument.presentationml.slideMaster+xml"/>
  <Override PartName="/ppt/theme/theme23.xml" ContentType="application/vnd.openxmlformats-officedocument.theme+xml"/>
  <Override PartName="/ppt/theme/theme34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30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8.xml" ContentType="application/vnd.openxmlformats-officedocument.theme+xml"/>
  <Override PartName="/ppt/slideLayouts/slideLayout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7.xml" ContentType="application/vnd.openxmlformats-officedocument.theme+xml"/>
  <Override PartName="/ppt/theme/theme35.xml" ContentType="application/vnd.openxmlformats-officedocument.theme+xml"/>
  <Override PartName="/ppt/slideMasters/slideMaster21.xml" ContentType="application/vnd.openxmlformats-officedocument.presentationml.slideMaster+xml"/>
  <Override PartName="/ppt/theme/theme24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theme/theme31.xml" ContentType="application/vnd.openxmlformats-officedocument.theme+xml"/>
  <Override PartName="/ppt/slides/slide8.xml" ContentType="application/vnd.openxmlformats-officedocument.presentationml.slide+xml"/>
  <Override PartName="/ppt/theme/theme20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75" r:id="rId5"/>
    <p:sldMasterId id="2147483678" r:id="rId6"/>
    <p:sldMasterId id="2147483681" r:id="rId7"/>
    <p:sldMasterId id="2147483684" r:id="rId8"/>
    <p:sldMasterId id="2147483687" r:id="rId9"/>
    <p:sldMasterId id="2147483691" r:id="rId10"/>
    <p:sldMasterId id="2147483695" r:id="rId11"/>
    <p:sldMasterId id="2147483698" r:id="rId12"/>
    <p:sldMasterId id="2147483701" r:id="rId13"/>
    <p:sldMasterId id="2147483704" r:id="rId14"/>
    <p:sldMasterId id="2147483708" r:id="rId15"/>
    <p:sldMasterId id="2147483712" r:id="rId16"/>
    <p:sldMasterId id="2147483716" r:id="rId17"/>
    <p:sldMasterId id="2147483721" r:id="rId18"/>
    <p:sldMasterId id="2147483726" r:id="rId19"/>
    <p:sldMasterId id="2147483730" r:id="rId20"/>
    <p:sldMasterId id="2147483734" r:id="rId21"/>
    <p:sldMasterId id="2147483737" r:id="rId22"/>
    <p:sldMasterId id="2147483740" r:id="rId23"/>
    <p:sldMasterId id="2147483743" r:id="rId24"/>
    <p:sldMasterId id="2147483746" r:id="rId25"/>
    <p:sldMasterId id="2147483749" r:id="rId26"/>
    <p:sldMasterId id="2147483754" r:id="rId27"/>
    <p:sldMasterId id="2147483757" r:id="rId28"/>
    <p:sldMasterId id="2147483760" r:id="rId29"/>
    <p:sldMasterId id="2147483763" r:id="rId30"/>
    <p:sldMasterId id="2147483766" r:id="rId31"/>
    <p:sldMasterId id="2147483770" r:id="rId32"/>
    <p:sldMasterId id="2147483774" r:id="rId33"/>
    <p:sldMasterId id="2147483778" r:id="rId34"/>
    <p:sldMasterId id="2147483782" r:id="rId35"/>
    <p:sldMasterId id="2147483790" r:id="rId36"/>
  </p:sldMasterIdLst>
  <p:sldIdLst>
    <p:sldId id="299" r:id="rId37"/>
    <p:sldId id="298" r:id="rId38"/>
    <p:sldId id="297" r:id="rId39"/>
    <p:sldId id="296" r:id="rId40"/>
    <p:sldId id="295" r:id="rId41"/>
    <p:sldId id="294" r:id="rId42"/>
    <p:sldId id="288" r:id="rId43"/>
    <p:sldId id="301" r:id="rId4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638" autoAdjust="0"/>
  </p:normalViewPr>
  <p:slideViewPr>
    <p:cSldViewPr>
      <p:cViewPr varScale="1">
        <p:scale>
          <a:sx n="100" d="100"/>
          <a:sy n="100" d="100"/>
        </p:scale>
        <p:origin x="-9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6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1.xml"/><Relationship Id="rId40" Type="http://schemas.openxmlformats.org/officeDocument/2006/relationships/slide" Target="slides/slide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5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19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0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4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6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8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29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0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1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3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image" Target="../media/image8.png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7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34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64990730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2103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850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62892158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247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1646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A1B869F-DF65-4866-AA01-67C468D6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565" y="401233"/>
            <a:ext cx="4522036" cy="165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569555-4E9A-4069-BF3A-FF1CA73A0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23" y="624339"/>
            <a:ext cx="3184058" cy="11143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D2EF5B9-7BE4-465C-B086-BA27F9A06BA8}"/>
              </a:ext>
            </a:extLst>
          </p:cNvPr>
          <p:cNvSpPr/>
          <p:nvPr userDrawn="1"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94D8A2D-E867-4A1E-BEB0-2A1CA11EB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860766"/>
            <a:ext cx="6480720" cy="6491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1B25B8E-4AF4-4796-8965-32ADF1D2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65486"/>
            <a:ext cx="3316560" cy="1168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5162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112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866290810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1295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488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5941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825346468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3343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7897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909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82235483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5391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108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4311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973369811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7439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441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1336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06477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62651994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2460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0363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375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83388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6813" y="401638"/>
            <a:ext cx="45227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563" y="623888"/>
            <a:ext cx="3184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6388100"/>
            <a:ext cx="9144000" cy="469900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860766"/>
            <a:ext cx="6480720" cy="6491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65486"/>
            <a:ext cx="3316560" cy="1168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899019589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26654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217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582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91199622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29722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863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489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997925174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32793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6488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06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148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321995027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35864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1263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9779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703690662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3995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3397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96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4771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148292918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43027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79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043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9360227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46098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1156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4641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 userDrawn="1"/>
        </p:nvGraphicFramePr>
        <p:xfrm>
          <a:off x="1466" y="1589"/>
          <a:ext cx="1465" cy="1587"/>
        </p:xfrm>
        <a:graphic>
          <a:graphicData uri="http://schemas.openxmlformats.org/presentationml/2006/ole">
            <p:oleObj spid="_x0000_s48142" name="think-cell Slide" r:id="rId3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93377" y="34925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614997" y="36513"/>
            <a:ext cx="30040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93377" y="5080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93377" y="6683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074" y="5030788"/>
            <a:ext cx="5036526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074" y="5305426"/>
            <a:ext cx="5036526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1" y="0"/>
            <a:ext cx="9141069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597" y="6573838"/>
            <a:ext cx="16705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720" y="4618038"/>
            <a:ext cx="585128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0" y="193676"/>
            <a:ext cx="912788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274" y="276226"/>
            <a:ext cx="153425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4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xmlns="" val="72515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55099104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5152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2315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49166" name="think-cell Slide" r:id="rId3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719039" y="6565901"/>
            <a:ext cx="213946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A7945-6B68-465C-AD7A-068140E45B20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4421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50190" name="think-cell Slide" r:id="rId3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719039" y="6565901"/>
            <a:ext cx="213946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ECBE6-C5FF-431A-BB73-9F299D33BE48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115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990730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8090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50850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064771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41148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375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55099104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82954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23152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8924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71889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756271660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85002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23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08924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6434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2985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62892158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87050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616468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8112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866290810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89098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488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59413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825346468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114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7897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9099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82235483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3194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1081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043116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718891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973369811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5242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244193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13364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62651994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7290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0363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37578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83388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Изображение выглядит как текст&#10;&#10;Описание создано с высокой степенью достоверности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6813" y="401638"/>
            <a:ext cx="4522787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6563" y="623888"/>
            <a:ext cx="31845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>
            <a:extLst>
              <a:ext uri="{FF2B5EF4-FFF2-40B4-BE49-F238E27FC236}"/>
            </a:extLst>
          </p:cNvPr>
          <p:cNvSpPr/>
          <p:nvPr/>
        </p:nvSpPr>
        <p:spPr>
          <a:xfrm>
            <a:off x="0" y="6388100"/>
            <a:ext cx="9144000" cy="469900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860766"/>
            <a:ext cx="6480720" cy="6491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65486"/>
            <a:ext cx="3316560" cy="1168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899019589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99338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02170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7582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911996226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0138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3863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48911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756271660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7199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238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997925174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03434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76488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2061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321995027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05482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12635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39779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1703690662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07530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339722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99675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04771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2148292918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09578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86179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043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6689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364343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xmlns="" val="393602273"/>
              </p:ext>
            </p:extLst>
          </p:nvPr>
        </p:nvGraphicFramePr>
        <p:xfrm>
          <a:off x="1627" y="1655"/>
          <a:ext cx="1619" cy="1619"/>
        </p:xfrm>
        <a:graphic>
          <a:graphicData uri="http://schemas.openxmlformats.org/presentationml/2006/ole">
            <p:oleObj spid="_x0000_s111626" name="think-cell Slide" r:id="rId3" imgW="360" imgH="360" progId="">
              <p:embed/>
            </p:oleObj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349898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508634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814" y="668989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735" y="5030962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735" y="5304699"/>
            <a:ext cx="5036085" cy="22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</a:rPr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1" y="1"/>
            <a:ext cx="9140760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5" y="6574579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422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3136" y="4617927"/>
            <a:ext cx="5850864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9" y="194370"/>
            <a:ext cx="9127802" cy="18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740" y="276121"/>
            <a:ext cx="1534382" cy="110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11564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04641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54847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/>
          </p:cNvGraphicFramePr>
          <p:nvPr userDrawn="1"/>
        </p:nvGraphicFramePr>
        <p:xfrm>
          <a:off x="1466" y="1589"/>
          <a:ext cx="1465" cy="1587"/>
        </p:xfrm>
        <a:graphic>
          <a:graphicData uri="http://schemas.openxmlformats.org/presentationml/2006/ole">
            <p:oleObj spid="_x0000_s113674" name="think-cell Slide" r:id="rId3" imgW="360" imgH="360" progId="">
              <p:embed/>
            </p:oleObj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/>
        </p:nvSpPr>
        <p:spPr bwMode="auto">
          <a:xfrm>
            <a:off x="2693377" y="34925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 smtClean="0">
                <a:solidFill>
                  <a:srgbClr val="000000"/>
                </a:solidFill>
                <a:cs typeface="Arial" charset="0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/>
        </p:nvSpPr>
        <p:spPr bwMode="auto">
          <a:xfrm>
            <a:off x="8614997" y="36513"/>
            <a:ext cx="300403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/>
        </p:nvSpPr>
        <p:spPr bwMode="auto">
          <a:xfrm>
            <a:off x="2693377" y="508000"/>
            <a:ext cx="319959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/>
        </p:nvSpPr>
        <p:spPr bwMode="auto">
          <a:xfrm>
            <a:off x="2693377" y="6683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sz="900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50074" y="5030788"/>
            <a:ext cx="5036526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50074" y="5305426"/>
            <a:ext cx="5036526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 smtClean="0">
                <a:solidFill>
                  <a:srgbClr val="000000"/>
                </a:solidFill>
                <a:cs typeface="Arial" charset="0"/>
              </a:rPr>
              <a:t>Дата</a:t>
            </a:r>
          </a:p>
        </p:txBody>
      </p:sp>
      <p:sp>
        <p:nvSpPr>
          <p:cNvPr id="11" name="Rectangle 1189" hidden="1"/>
          <p:cNvSpPr>
            <a:spLocks noChangeArrowheads="1"/>
          </p:cNvSpPr>
          <p:nvPr/>
        </p:nvSpPr>
        <p:spPr bwMode="auto">
          <a:xfrm>
            <a:off x="1" y="0"/>
            <a:ext cx="9141069" cy="68580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296" tIns="46648" rIns="93296" bIns="4664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altLang="ru-RU" sz="1600" smtClean="0">
              <a:solidFill>
                <a:srgbClr val="000000"/>
              </a:solidFill>
            </a:endParaRPr>
          </a:p>
        </p:txBody>
      </p:sp>
      <p:pic>
        <p:nvPicPr>
          <p:cNvPr id="12" name="TitleBottomBarBW" hidden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9597" y="6573838"/>
            <a:ext cx="1670538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2720" y="4618038"/>
            <a:ext cx="5851280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90" y="193676"/>
            <a:ext cx="912788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15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0274" y="276226"/>
            <a:ext cx="153425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50718" y="2919394"/>
            <a:ext cx="5036084" cy="1015663"/>
          </a:xfrm>
          <a:prstGeom prst="rect">
            <a:avLst/>
          </a:prstGeom>
        </p:spPr>
        <p:txBody>
          <a:bodyPr/>
          <a:lstStyle>
            <a:lvl1pPr>
              <a:defRPr sz="33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50718" y="3945699"/>
            <a:ext cx="5036084" cy="21982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7251546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114698" name="think-cell Slide" r:id="rId3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2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719039" y="6565901"/>
            <a:ext cx="213946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A7945-6B68-465C-AD7A-068140E45B20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91442197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115722" name="think-cell Slide" r:id="rId3" imgW="360" imgH="360" progId="">
              <p:embed/>
            </p:oleObj>
          </a:graphicData>
        </a:graphic>
      </p:graphicFrame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9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0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1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2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6" name="navigation8" descr="ujkm,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"/>
          <p:cNvSpPr txBox="1">
            <a:spLocks/>
          </p:cNvSpPr>
          <p:nvPr userDrawn="1"/>
        </p:nvSpPr>
        <p:spPr>
          <a:xfrm>
            <a:off x="8719039" y="6565901"/>
            <a:ext cx="213946" cy="15557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3ECBE6-C5FF-431A-BB73-9F299D33BE48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91158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A1B869F-DF65-4866-AA01-67C468D605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565" y="401232"/>
            <a:ext cx="4522036" cy="165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569555-4E9A-4069-BF3A-FF1CA73A07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23" y="624336"/>
            <a:ext cx="3184058" cy="111430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D2EF5B9-7BE4-465C-B086-BA27F9A06BA8}"/>
              </a:ext>
            </a:extLst>
          </p:cNvPr>
          <p:cNvSpPr/>
          <p:nvPr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94D8A2D-E867-4A1E-BEB0-2A1CA11EB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40" y="2860766"/>
            <a:ext cx="6480720" cy="649196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xmlns="" id="{F1B25B8E-4AF4-4796-8965-32ADF1D2B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640" y="5065486"/>
            <a:ext cx="3316560" cy="1168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926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90D2797-6D41-46DD-BCD3-53E522B10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13" y="255679"/>
            <a:ext cx="1590624" cy="42389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DEE8E3-0D86-437B-8DF0-7DBA75954BCA}"/>
              </a:ext>
            </a:extLst>
          </p:cNvPr>
          <p:cNvSpPr/>
          <p:nvPr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3FF4DF-9C18-4DED-BB19-99DDCA966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858966"/>
            <a:ext cx="7777776" cy="4239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>
                <a:solidFill>
                  <a:srgbClr val="9F003D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FBA3C4-6216-4DC7-8918-06AD5217A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574" y="1644521"/>
            <a:ext cx="777777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CE52A8-71BB-4E88-9828-4648D557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7747" y="643472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i="0">
                <a:solidFill>
                  <a:schemeClr val="bg1"/>
                </a:solidFill>
                <a:latin typeface="Circe ExtraBold" panose="020B0802020203020203" pitchFamily="34" charset="-52"/>
              </a:defRPr>
            </a:lvl1pPr>
          </a:lstStyle>
          <a:p>
            <a:fld id="{BED8ACBE-1262-410E-9E79-947B28C7E9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323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A91027-EB57-4F3D-B16F-3539099A9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987425"/>
            <a:ext cx="2841445" cy="1069975"/>
          </a:xfrm>
          <a:prstGeom prst="rect">
            <a:avLst/>
          </a:prstGeo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1E48C59-4ADF-4DC8-B268-50B45BA3F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55BBFD-0D38-4591-8FD1-032C699D6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574" y="2057400"/>
            <a:ext cx="284144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AD816F6-E792-40DF-94C1-6F68176DB9FC}"/>
              </a:ext>
            </a:extLst>
          </p:cNvPr>
          <p:cNvSpPr/>
          <p:nvPr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4191328-5310-476C-BBB4-639B15B61E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13" y="255679"/>
            <a:ext cx="1590624" cy="423899"/>
          </a:xfrm>
          <a:prstGeom prst="rect">
            <a:avLst/>
          </a:prstGeom>
        </p:spPr>
      </p:pic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xmlns="" id="{C62D22F9-01DC-4E17-B53C-7745D8E8D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7747" y="643472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i="0">
                <a:solidFill>
                  <a:schemeClr val="bg1"/>
                </a:solidFill>
                <a:latin typeface="Circe ExtraBold" panose="020B0802020203020203" pitchFamily="34" charset="-52"/>
              </a:defRPr>
            </a:lvl1pPr>
          </a:lstStyle>
          <a:p>
            <a:fld id="{BED8ACBE-1262-410E-9E79-947B28C7E9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607512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xmlns="" id="{5A1B869F-DF65-4866-AA01-67C468D605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565" y="401233"/>
            <a:ext cx="4522036" cy="165135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569555-4E9A-4069-BF3A-FF1CA73A07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323" y="624339"/>
            <a:ext cx="3184058" cy="111430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2EF5B9-7BE4-465C-B086-BA27F9A06BA8}"/>
              </a:ext>
            </a:extLst>
          </p:cNvPr>
          <p:cNvSpPr/>
          <p:nvPr userDrawn="1"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43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719604" y="6566446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62985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0D2797-6D41-46DD-BCD3-53E522B10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13" y="255679"/>
            <a:ext cx="1590624" cy="42389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ADEE8E3-0D86-437B-8DF0-7DBA75954BCA}"/>
              </a:ext>
            </a:extLst>
          </p:cNvPr>
          <p:cNvSpPr/>
          <p:nvPr userDrawn="1"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00450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720367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5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90271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589818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9266964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672082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51454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AD816F6-E792-40DF-94C1-6F68176DB9FC}"/>
              </a:ext>
            </a:extLst>
          </p:cNvPr>
          <p:cNvSpPr/>
          <p:nvPr userDrawn="1"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4191328-5310-476C-BBB4-639B15B61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413" y="255679"/>
            <a:ext cx="1590624" cy="42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45362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249499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4218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9.bin"/><Relationship Id="rId4" Type="http://schemas.openxmlformats.org/officeDocument/2006/relationships/vmlDrawing" Target="../drawings/vmlDrawing19.v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1.bin"/><Relationship Id="rId4" Type="http://schemas.openxmlformats.org/officeDocument/2006/relationships/vmlDrawing" Target="../drawings/vmlDrawing21.v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3.bin"/><Relationship Id="rId4" Type="http://schemas.openxmlformats.org/officeDocument/2006/relationships/vmlDrawing" Target="../drawings/vmlDrawing23.v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5.bin"/><Relationship Id="rId4" Type="http://schemas.openxmlformats.org/officeDocument/2006/relationships/vmlDrawing" Target="../drawings/vmlDrawing25.v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oleObject" Target="../embeddings/oleObject27.bin"/><Relationship Id="rId5" Type="http://schemas.openxmlformats.org/officeDocument/2006/relationships/vmlDrawing" Target="../drawings/vmlDrawing2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9.bin"/><Relationship Id="rId4" Type="http://schemas.openxmlformats.org/officeDocument/2006/relationships/vmlDrawing" Target="../drawings/vmlDrawing29.v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31.bin"/><Relationship Id="rId4" Type="http://schemas.openxmlformats.org/officeDocument/2006/relationships/vmlDrawing" Target="../drawings/vmlDrawing31.v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oleObject" Target="../embeddings/oleObject33.bin"/><Relationship Id="rId5" Type="http://schemas.openxmlformats.org/officeDocument/2006/relationships/vmlDrawing" Target="../drawings/vmlDrawing33.v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4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vmlDrawing" Target="../drawings/vmlDrawing37.vml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45.xml"/><Relationship Id="rId9" Type="http://schemas.openxmlformats.org/officeDocument/2006/relationships/image" Target="../media/image3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39.bin"/><Relationship Id="rId5" Type="http://schemas.openxmlformats.org/officeDocument/2006/relationships/vmlDrawing" Target="../drawings/vmlDrawing39.vml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5" Type="http://schemas.openxmlformats.org/officeDocument/2006/relationships/vmlDrawing" Target="../drawings/vmlDrawing3.v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oleObject" Target="../embeddings/oleObject41.bin"/><Relationship Id="rId5" Type="http://schemas.openxmlformats.org/officeDocument/2006/relationships/vmlDrawing" Target="../drawings/vmlDrawing41.vml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3.bin"/><Relationship Id="rId4" Type="http://schemas.openxmlformats.org/officeDocument/2006/relationships/vmlDrawing" Target="../drawings/vmlDrawing43.v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5.bin"/><Relationship Id="rId4" Type="http://schemas.openxmlformats.org/officeDocument/2006/relationships/vmlDrawing" Target="../drawings/vmlDrawing45.v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7.bin"/><Relationship Id="rId4" Type="http://schemas.openxmlformats.org/officeDocument/2006/relationships/vmlDrawing" Target="../drawings/vmlDrawing47.v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49.bin"/><Relationship Id="rId4" Type="http://schemas.openxmlformats.org/officeDocument/2006/relationships/vmlDrawing" Target="../drawings/vmlDrawing49.v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1.bin"/><Relationship Id="rId4" Type="http://schemas.openxmlformats.org/officeDocument/2006/relationships/vmlDrawing" Target="../drawings/vmlDrawing51.v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64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vmlDrawing" Target="../drawings/vmlDrawing53.vml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3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5.bin"/><Relationship Id="rId4" Type="http://schemas.openxmlformats.org/officeDocument/2006/relationships/vmlDrawing" Target="../drawings/vmlDrawing55.v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theme" Target="../theme/theme2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7.bin"/><Relationship Id="rId4" Type="http://schemas.openxmlformats.org/officeDocument/2006/relationships/vmlDrawing" Target="../drawings/vmlDrawing57.v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9.bin"/><Relationship Id="rId4" Type="http://schemas.openxmlformats.org/officeDocument/2006/relationships/vmlDrawing" Target="../drawings/vmlDrawing59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.bin"/><Relationship Id="rId5" Type="http://schemas.openxmlformats.org/officeDocument/2006/relationships/vmlDrawing" Target="../drawings/vmlDrawing5.vml"/><Relationship Id="rId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1.bin"/><Relationship Id="rId4" Type="http://schemas.openxmlformats.org/officeDocument/2006/relationships/vmlDrawing" Target="../drawings/vmlDrawing61.v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oleObject" Target="../embeddings/oleObject63.bin"/><Relationship Id="rId5" Type="http://schemas.openxmlformats.org/officeDocument/2006/relationships/vmlDrawing" Target="../drawings/vmlDrawing63.vml"/><Relationship Id="rId4" Type="http://schemas.openxmlformats.org/officeDocument/2006/relationships/theme" Target="../theme/theme31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oleObject" Target="../embeddings/oleObject65.bin"/><Relationship Id="rId5" Type="http://schemas.openxmlformats.org/officeDocument/2006/relationships/vmlDrawing" Target="../drawings/vmlDrawing65.vml"/><Relationship Id="rId4" Type="http://schemas.openxmlformats.org/officeDocument/2006/relationships/theme" Target="../theme/theme32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oleObject" Target="../embeddings/oleObject67.bin"/><Relationship Id="rId5" Type="http://schemas.openxmlformats.org/officeDocument/2006/relationships/vmlDrawing" Target="../drawings/vmlDrawing67.vml"/><Relationship Id="rId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oleObject" Target="../embeddings/oleObject69.bin"/><Relationship Id="rId5" Type="http://schemas.openxmlformats.org/officeDocument/2006/relationships/vmlDrawing" Target="../drawings/vmlDrawing69.vml"/><Relationship Id="rId4" Type="http://schemas.openxmlformats.org/officeDocument/2006/relationships/theme" Target="../theme/theme34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4" Type="http://schemas.openxmlformats.org/officeDocument/2006/relationships/theme" Target="../theme/theme3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3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7.bin"/><Relationship Id="rId4" Type="http://schemas.openxmlformats.org/officeDocument/2006/relationships/vmlDrawing" Target="../drawings/vmlDrawing7.v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9.bin"/><Relationship Id="rId4" Type="http://schemas.openxmlformats.org/officeDocument/2006/relationships/vmlDrawing" Target="../drawings/vmlDrawing9.v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1.bin"/><Relationship Id="rId4" Type="http://schemas.openxmlformats.org/officeDocument/2006/relationships/vmlDrawing" Target="../drawings/vmlDrawing11.v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3.bin"/><Relationship Id="rId4" Type="http://schemas.openxmlformats.org/officeDocument/2006/relationships/vmlDrawing" Target="../drawings/vmlDrawing13.v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5.bin"/><Relationship Id="rId4" Type="http://schemas.openxmlformats.org/officeDocument/2006/relationships/vmlDrawing" Target="../drawings/vmlDrawing15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vmlDrawing" Target="../drawings/vmlDrawing17.v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751676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79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0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416231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25630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1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770899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28698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194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82664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31769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0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573793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34840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9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884185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38932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56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88475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42003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3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325476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45074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7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47118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9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1504" y="1990726"/>
            <a:ext cx="439029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11270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336550"/>
            <a:ext cx="6816969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1271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1274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11275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1280" name="AutoShape 249"/>
            <p:cNvCxnSpPr>
              <a:cxnSpLocks noChangeShapeType="1"/>
              <a:stCxn id="11281" idx="4"/>
              <a:endCxn id="112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78" name="navigation8" descr="ujkm,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53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7751676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79882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05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55991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81930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46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1155991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4128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8461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551181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83978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8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3303136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86026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2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276906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88074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272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328928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90122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1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832157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92170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44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061341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94218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6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214623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96266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9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416231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98314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013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770899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0362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1194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82664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2410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402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2551181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6175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481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85737931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4458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497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8841850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6506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4567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884752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8554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392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33254767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10602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3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37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 hidden="1"/>
          <p:cNvGraphicFramePr>
            <a:graphicFrameLocks noChangeAspect="1"/>
          </p:cNvGraphicFramePr>
          <p:nvPr/>
        </p:nvGraphicFramePr>
        <p:xfrm>
          <a:off x="1" y="1"/>
          <a:ext cx="162658" cy="161925"/>
        </p:xfrm>
        <a:graphic>
          <a:graphicData uri="http://schemas.openxmlformats.org/presentationml/2006/ole">
            <p:oleObj spid="_x0000_s112650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193" y="1981072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234" y="419881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  <a:cs typeface="Arial" charset="0"/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269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1504" y="1990726"/>
            <a:ext cx="4390292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270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336550"/>
            <a:ext cx="6816969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71" name="McK 1. On-page tracker" hidden="1"/>
          <p:cNvSpPr>
            <a:spLocks noChangeArrowheads="1"/>
          </p:cNvSpPr>
          <p:nvPr/>
        </p:nvSpPr>
        <p:spPr bwMode="auto">
          <a:xfrm>
            <a:off x="12573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smtClean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628" y="946151"/>
            <a:ext cx="879377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  <a:cs typeface="Arial" charset="0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628" y="6265864"/>
            <a:ext cx="8721969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  <a:cs typeface="Arial" charset="0"/>
              </a:rPr>
              <a:t>1 Сноска</a:t>
            </a:r>
          </a:p>
        </p:txBody>
      </p:sp>
      <p:sp>
        <p:nvSpPr>
          <p:cNvPr id="11274" name="McK 5. Source" hidden="1"/>
          <p:cNvSpPr>
            <a:spLocks noChangeArrowheads="1"/>
          </p:cNvSpPr>
          <p:nvPr/>
        </p:nvSpPr>
        <p:spPr bwMode="auto">
          <a:xfrm>
            <a:off x="121627" y="6578601"/>
            <a:ext cx="7003073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620713" indent="-620713"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12813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844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16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988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56013" indent="-147638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000" smtClean="0">
                <a:solidFill>
                  <a:srgbClr val="000000"/>
                </a:solidFill>
              </a:rPr>
              <a:t>ИСТОЧНИК: источник</a:t>
            </a:r>
          </a:p>
        </p:txBody>
      </p:sp>
      <p:grpSp>
        <p:nvGrpSpPr>
          <p:cNvPr id="2" name="ACET" hidden="1"/>
          <p:cNvGrpSpPr>
            <a:grpSpLocks/>
          </p:cNvGrpSpPr>
          <p:nvPr/>
        </p:nvGrpSpPr>
        <p:grpSpPr bwMode="auto">
          <a:xfrm>
            <a:off x="1481505" y="1149351"/>
            <a:ext cx="4352192" cy="519113"/>
            <a:chOff x="915" y="710"/>
            <a:chExt cx="2686" cy="320"/>
          </a:xfrm>
        </p:grpSpPr>
        <p:cxnSp>
          <p:nvCxnSpPr>
            <p:cNvPr id="11280" name="AutoShape 249"/>
            <p:cNvCxnSpPr>
              <a:cxnSpLocks noChangeShapeType="1"/>
              <a:stCxn id="11281" idx="4"/>
              <a:endCxn id="1128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81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b="1" smtClean="0">
                  <a:solidFill>
                    <a:srgbClr val="000000"/>
                  </a:solidFill>
                </a:rPr>
                <a:t>Title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altLang="ru-RU" sz="1600" smtClean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627" y="6454775"/>
            <a:ext cx="8891954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8954" y="901700"/>
            <a:ext cx="888609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1278" name="navigation8" descr="ujkm,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12" y="42864"/>
            <a:ext cx="90560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4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955" y="119063"/>
            <a:ext cx="1022838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530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tabLst>
          <a:tab pos="363538" algn="l"/>
        </a:tabLs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6850" indent="-1952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5138" indent="-266700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5475" indent="-1571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3588" indent="-131763" algn="l" defTabSz="91281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0283F41-DEF0-4FAD-9903-F42ED1D1F791}"/>
              </a:ext>
            </a:extLst>
          </p:cNvPr>
          <p:cNvSpPr/>
          <p:nvPr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501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DB24-34B8-4E1B-BAE4-9CE97C24202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12.02.2019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70EF-8B37-46DB-90D3-2A292BBFCB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0283F41-DEF0-4FAD-9903-F42ED1D1F791}"/>
              </a:ext>
            </a:extLst>
          </p:cNvPr>
          <p:cNvSpPr/>
          <p:nvPr userDrawn="1"/>
        </p:nvSpPr>
        <p:spPr>
          <a:xfrm>
            <a:off x="0" y="6387548"/>
            <a:ext cx="9144000" cy="470452"/>
          </a:xfrm>
          <a:prstGeom prst="rect">
            <a:avLst/>
          </a:prstGeom>
          <a:solidFill>
            <a:srgbClr val="9F0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6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53303136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8223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920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8276906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0271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2729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05328928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2319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7105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18321579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4367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442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0613415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16415" name="think-cell Slide" r:id="rId5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867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39214623"/>
              </p:ext>
            </p:extLst>
          </p:nvPr>
        </p:nvGraphicFramePr>
        <p:xfrm>
          <a:off x="2" y="0"/>
          <a:ext cx="161984" cy="161974"/>
        </p:xfrm>
        <a:graphic>
          <a:graphicData uri="http://schemas.openxmlformats.org/presentationml/2006/ole">
            <p:oleObj spid="_x0000_s23582" name="think-cell Slide" r:id="rId7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02740" y="1980974"/>
            <a:ext cx="2140009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Last Modified 12.30.2014 4:54 PM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131782" y="4198960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dirty="0" smtClean="0">
                <a:solidFill>
                  <a:srgbClr val="000000"/>
                </a:solidFill>
              </a:rPr>
              <a:t>Printed 12.5.2014 2:43 AM Russia TZ 2 Standard Time</a:t>
            </a: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56996" y="337150"/>
            <a:ext cx="6817285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56995" y="27536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808080"/>
                </a:solidFill>
              </a:rPr>
              <a:t>TRACKER</a:t>
            </a:r>
            <a:endParaRPr lang="ru-RU" sz="1400" dirty="0">
              <a:solidFill>
                <a:srgbClr val="808080"/>
              </a:solidFill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946660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21489" y="6265770"/>
            <a:ext cx="872284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srgbClr val="000000"/>
                </a:solidFill>
                <a:latin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21488" y="6578595"/>
            <a:ext cx="7002570" cy="15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21975" indent="-621975" defTabSz="913526" fontAlgn="base"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</a:pPr>
            <a:r>
              <a:rPr lang="ru-RU" sz="1000" dirty="0" smtClean="0">
                <a:solidFill>
                  <a:srgbClr val="000000"/>
                </a:solidFill>
              </a:rPr>
              <a:t>ИСТОЧНИК: источник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smtClean="0">
                  <a:solidFill>
                    <a:srgbClr val="808080"/>
                  </a:solidFill>
                </a:rPr>
                <a:t>Unit of measure</a:t>
              </a:r>
              <a:endParaRPr lang="ru-RU" sz="16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21488" y="6454684"/>
            <a:ext cx="8891762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9182" y="902198"/>
            <a:ext cx="8885636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lIns="93296" tIns="93296" rIns="93296" bIns="93296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178323" y="42457"/>
            <a:ext cx="905490" cy="80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99" y="119001"/>
            <a:ext cx="1022737" cy="73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29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72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0E359A-9C96-4664-950A-DC51093C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76672"/>
            <a:ext cx="7777776" cy="42390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Карточка проекта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Оптимизация процесса по формированию учебных карточек и приложений к диплому»</a:t>
            </a: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450FB10-4238-4F6E-AD97-2C3D952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2076411"/>
              </p:ext>
            </p:extLst>
          </p:nvPr>
        </p:nvGraphicFramePr>
        <p:xfrm>
          <a:off x="197514" y="1124744"/>
          <a:ext cx="8946486" cy="49646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14546"/>
                <a:gridCol w="4031940"/>
              </a:tblGrid>
              <a:tr h="2376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Вовлеченные лица и рамки проекта: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Заказчики процесса: научно-педагогические работники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 проекта: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студенты.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диспетчера деканата,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руководство деканата,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заведующие кафедрами.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Владелец процесса: ГБОУ ВО НГИЭУ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проекта:  Кондратьева Н. Н. – заместитель директора института экономики и управления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проекта: Фролова О.А. – директор института экономики и управления, Кондратьева Н.Н. – зам. директора института экономики и управления, Зубенко Е.Н. – ст. преподаватель кафедры «Бухгалтерский учет, анализ и аудит», Зубенко Д. П. – преподаватель кафедры «Бухгалтерский учет, анализ и аудит», Кирилова Т. Е. – ст. преподаватель кафедры «Экономика и автоматизация бизнес-процессов»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32" marR="443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Обоснование выбора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Ключевой риск: несвоевременность подготовки учетной документации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дублирование одной и той же информации в разных документах;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возникновение технических ошибок при заполнении документов;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 трудоёмкость;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несвоевременное заполнение требуемых документов.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32" marR="44332" marT="0" marB="0"/>
                </a:tc>
              </a:tr>
              <a:tr h="2206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Цели и плановый эффект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Цель: практическое обеспечение автоматизированного заполнения приложений к диплому при помощи пакета </a:t>
                      </a:r>
                      <a:r>
                        <a:rPr lang="en-US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Microsoft Office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Задачи: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создать рабочие книги, включающие в себя сводную ведомость, учебные карточки, приложения к диплому по направлениям подготовки;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интегрировать рабочие книги в единую систему для </a:t>
                      </a:r>
                      <a:r>
                        <a:rPr lang="ru-RU" sz="105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взаимоувязки</a:t>
                      </a: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показателей;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3) определить эффективность от внедрения данной системы.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32" marR="443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Ключевые события</a:t>
                      </a:r>
                      <a:endParaRPr lang="ru-RU" sz="105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Старт проекта – 10.10.2018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Диагностика и целевое состояние – 15.10.2018-15.11.2018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текущей карты процесса – 15.10.2018-29.10.2018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целевой карты процесса – 29.10.2018-15.11.2018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Внедрение улучшений – 15.11.2018-03.12.2018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Совещание по защите подходов внедрения – 03.12.2018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Закрепление результатов и закрытие проекта -– 03.12.2018-21.12.2018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Завершающее совещание – 21.12.2018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1) разработана единая система по автоматизированному заполнению сводной ведомости, учебной карточки и приложений к диплому.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 определена эффективность от внедрения данной системы.</a:t>
                      </a:r>
                      <a:endParaRPr lang="ru-RU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332" marR="44332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468212"/>
              </p:ext>
            </p:extLst>
          </p:nvPr>
        </p:nvGraphicFramePr>
        <p:xfrm>
          <a:off x="971600" y="5085184"/>
          <a:ext cx="3744416" cy="7038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8222"/>
                <a:gridCol w="810090"/>
                <a:gridCol w="936104"/>
              </a:tblGrid>
              <a:tr h="3151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863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Трудоемкость 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3645 минут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1377,5 мин.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8990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2776243D-D912-457D-9F7F-3FAAC2E2F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009093"/>
              </p:ext>
            </p:extLst>
          </p:nvPr>
        </p:nvGraphicFramePr>
        <p:xfrm>
          <a:off x="107504" y="980728"/>
          <a:ext cx="8928991" cy="5400600"/>
        </p:xfrm>
        <a:graphic>
          <a:graphicData uri="http://schemas.openxmlformats.org/drawingml/2006/table">
            <a:tbl>
              <a:tblPr firstRow="1" firstCol="1" bandRow="1"/>
              <a:tblGrid>
                <a:gridCol w="3994860">
                  <a:extLst>
                    <a:ext uri="{9D8B030D-6E8A-4147-A177-3AD203B41FA5}">
                      <a16:colId xmlns:a16="http://schemas.microsoft.com/office/drawing/2014/main" xmlns="" val="3468610447"/>
                    </a:ext>
                  </a:extLst>
                </a:gridCol>
                <a:gridCol w="4934131">
                  <a:extLst>
                    <a:ext uri="{9D8B030D-6E8A-4147-A177-3AD203B41FA5}">
                      <a16:colId xmlns:a16="http://schemas.microsoft.com/office/drawing/2014/main" xmlns="" val="83744093"/>
                    </a:ext>
                  </a:extLst>
                </a:gridCol>
              </a:tblGrid>
              <a:tr h="2358008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 Вовлеченные лица и рамки проекта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Заказчики проекта: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ГБОУ ВО НГИЭУ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Периметр проекта: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Приемная комиссия </a:t>
                      </a:r>
                    </a:p>
                    <a:p>
                      <a:pPr marL="2286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Деканаты институтов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Руководитель проекта: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Кирилов М.Н. – профконсультант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Команда проекта: 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Зубенко Д.П.,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Зуева С.В.,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Чесноков, Д.А.,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Жуков С.С.,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Игнатьева Н.Н.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900" marR="46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 Обоснование выбора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Ключевой риск: </a:t>
                      </a: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трудоемкость процесса подготовки документации, дублирование операций по оцифровке сведений о поступающих, высокая вероятность ошибок и переделки документации.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Проблемы:</a:t>
                      </a:r>
                      <a:endParaRPr lang="ru-RU" sz="1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обработки заявлений и подготовки необходимого пакета документов абитуриента.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трудоемкость ведения журналов регистрации абитуриентов, ошибки в датах подачи заявлений.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трудоемкость подготовки экзаменационных листов и ведомостей, ошибки при указании персональных данных поступающих, датах проведения вступительных испытаний.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Высокая трудоемкость подготовки конкурсных списков и приказов о зачислении, ошибки в рейтинговых списках, риск ошибочного зачисления.</a:t>
                      </a:r>
                    </a:p>
                  </a:txBody>
                  <a:tcPr marL="46900" marR="46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3607420"/>
                  </a:ext>
                </a:extLst>
              </a:tr>
              <a:tr h="3042592"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 Цели и плановый эффект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900" marR="46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 Ключевые события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Старт проекта – 02.07.2018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Диагностика и целевое состояние – 03.07. – 24.08.2018</a:t>
                      </a:r>
                    </a:p>
                    <a:p>
                      <a:pPr marL="247015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текущей карты процесса – 03.07 – 06.07. 2018</a:t>
                      </a:r>
                    </a:p>
                    <a:p>
                      <a:pPr marL="247015" indent="-1714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разработка целевой карты процесса – 09.07 – 13.07.2018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Разработка плана мероприятий – 13.07.2018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Внедрение улучшений – 16.07 – 30.10.2018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Закрепление результатов и закрытие проекта – 02.11.2018</a:t>
                      </a:r>
                    </a:p>
                  </a:txBody>
                  <a:tcPr marL="46900" marR="469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4743632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16BB18-7302-4D29-9704-47313FF6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777776" cy="423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Карточка </a:t>
            </a:r>
            <a:r>
              <a:rPr lang="ru-RU" b="1" dirty="0" smtClean="0"/>
              <a:t>проекта </a:t>
            </a:r>
            <a:br>
              <a:rPr lang="ru-RU" b="1" dirty="0" smtClean="0"/>
            </a:br>
            <a:r>
              <a:rPr lang="ru-RU" sz="1300" b="1" dirty="0" smtClean="0"/>
              <a:t>Совершенствование </a:t>
            </a:r>
            <a:r>
              <a:rPr lang="ru-RU" sz="1300" b="1" dirty="0"/>
              <a:t>работы приемной комиссии путем внедрения ИС 1С:Университет </a:t>
            </a:r>
            <a:endParaRPr lang="ru-RU" sz="13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CC1100C8-5A31-4C34-B142-1B2D9E798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4840900"/>
              </p:ext>
            </p:extLst>
          </p:nvPr>
        </p:nvGraphicFramePr>
        <p:xfrm>
          <a:off x="107504" y="3501008"/>
          <a:ext cx="3987419" cy="2891790"/>
        </p:xfrm>
        <a:graphic>
          <a:graphicData uri="http://schemas.openxmlformats.org/drawingml/2006/table">
            <a:tbl>
              <a:tblPr firstRow="1" firstCol="1" bandRow="1"/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38204101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135438007"/>
                    </a:ext>
                  </a:extLst>
                </a:gridCol>
                <a:gridCol w="891075">
                  <a:extLst>
                    <a:ext uri="{9D8B030D-6E8A-4147-A177-3AD203B41FA5}">
                      <a16:colId xmlns:a16="http://schemas.microsoft.com/office/drawing/2014/main" xmlns="" val="4224567618"/>
                    </a:ext>
                  </a:extLst>
                </a:gridCol>
              </a:tblGrid>
              <a:tr h="3459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066562"/>
                  </a:ext>
                </a:extLst>
              </a:tr>
              <a:tr h="602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ВПП обработки заявлений поступающих и подготовки необходимого пакета документов абитуриента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ru-RU" sz="11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1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649920"/>
                  </a:ext>
                </a:extLst>
              </a:tr>
              <a:tr h="45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ВПП на формирование экзаменационной ведомости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:endParaRPr lang="ru-RU" sz="11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100" b="1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2982445"/>
                  </a:ext>
                </a:extLst>
              </a:tr>
              <a:tr h="4519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Сокращение ВПП на формирование рейтингового списка и приказа о зачислении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 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мин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8202099"/>
                  </a:ext>
                </a:extLst>
              </a:tr>
              <a:tr h="4519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списков студентов 1 курса в среде ИС 1С:Университет 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0 %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RU" sz="1100" b="1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9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119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670" y="404664"/>
            <a:ext cx="7542330" cy="1143000"/>
          </a:xfrm>
        </p:spPr>
        <p:txBody>
          <a:bodyPr>
            <a:noAutofit/>
          </a:bodyPr>
          <a:lstStyle/>
          <a:p>
            <a:r>
              <a:rPr lang="ru-RU" sz="2000" b="1" dirty="0"/>
              <a:t>КАРТА ПРОЕКТА «Сокращение времени протекания процесса распределения учебной нагрузки научно-педагогических работников по кафедрам»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22574" y="1196752"/>
            <a:ext cx="9021426" cy="54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619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450FB10-4238-4F6E-AD97-2C3D95234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29" name="Picture 5" descr="C:\Users\1\YandexDisk\Скриншоты\2018-11-19_08-39-21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19" y="692697"/>
            <a:ext cx="8786209" cy="534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192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D227000-8C0F-46A0-A808-16770540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равильный пятиугольник 5"/>
          <p:cNvSpPr/>
          <p:nvPr/>
        </p:nvSpPr>
        <p:spPr>
          <a:xfrm>
            <a:off x="3005826" y="188640"/>
            <a:ext cx="3078342" cy="1017012"/>
          </a:xfrm>
          <a:prstGeom prst="pent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783521" y="180566"/>
            <a:ext cx="3300647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ПРОЕКТА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9532" y="736604"/>
            <a:ext cx="8370930" cy="52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8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4" name="Рисунок 13"/>
          <p:cNvPicPr/>
          <p:nvPr/>
        </p:nvPicPr>
        <p:blipFill rotWithShape="1">
          <a:blip r:embed="rId2" cstate="email"/>
          <a:srcRect/>
          <a:stretch/>
        </p:blipFill>
        <p:spPr bwMode="auto">
          <a:xfrm>
            <a:off x="179512" y="760412"/>
            <a:ext cx="8856984" cy="56209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20152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Проекты ГБОУ ВО НГИЭУ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79512" y="1196752"/>
          <a:ext cx="8856984" cy="4464495"/>
        </p:xfrm>
        <a:graphic>
          <a:graphicData uri="http://schemas.openxmlformats.org/drawingml/2006/table">
            <a:tbl>
              <a:tblPr/>
              <a:tblGrid>
                <a:gridCol w="288032"/>
                <a:gridCol w="6840760"/>
                <a:gridCol w="1728192"/>
              </a:tblGrid>
              <a:tr h="2910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Название проекта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Экономия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0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Организация рабочего пространства преподавательской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кафедр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реализация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96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Управление аудиторным фондом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 мин. 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Искл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1400" dirty="0" err="1" smtClean="0">
                          <a:latin typeface="Times New Roman"/>
                          <a:ea typeface="Times New Roman"/>
                        </a:rPr>
                        <a:t>Опозд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. Студ.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Оптимизация процесса формирования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индивидуального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плана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7 дней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Оптимизация процесса разработки рабочей программы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10 час.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Сокращение времени протекания процесса распределения учебной нагрузки научно-педагогических работников по кафедрам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 мес.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Совершенствование работы приемной комиссии путем внедрения ИС 1С:Университет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1ч.30мин.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Оптимизация процесса по формированию учебных карточек и приложений к диплому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38 час.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6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Оптимизация микроклимата в помещении кафедры «Технический сервис»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реализация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567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Сокращение потерь времени в процессе поиска рабочих мест при выполнении научных исследований 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17 час.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52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Оптимизация процесса оплаты платных образовательных услуг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 ГБОУ ВО НГИЭУ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20-45 мин.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8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Оптимизация процесса подготовки учебных изданий к публикации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5 мес.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12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Оптимизация процесса учета и контроля успеваемости и посещаемости студентов</a:t>
                      </a: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20 дней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8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Оптимизация работы сотрудников деканата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студентами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реализация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50860" marR="508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8ACBE-1262-410E-9E79-947B28C7E937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" name="Рисунок 4"/>
          <p:cNvPicPr/>
          <p:nvPr/>
        </p:nvPicPr>
        <p:blipFill rotWithShape="1">
          <a:blip r:embed="rId2" cstate="email"/>
          <a:srcRect l="1592" t="14355" r="11432" b="10396"/>
          <a:stretch/>
        </p:blipFill>
        <p:spPr bwMode="auto">
          <a:xfrm>
            <a:off x="251520" y="908720"/>
            <a:ext cx="878497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4588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0.xml><?xml version="1.0" encoding="utf-8"?>
<a:theme xmlns:a="http://schemas.openxmlformats.org/drawingml/2006/main" name="1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1.xml><?xml version="1.0" encoding="utf-8"?>
<a:theme xmlns:a="http://schemas.openxmlformats.org/drawingml/2006/main" name="1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2.xml><?xml version="1.0" encoding="utf-8"?>
<a:theme xmlns:a="http://schemas.openxmlformats.org/drawingml/2006/main" name="1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3.xml><?xml version="1.0" encoding="utf-8"?>
<a:theme xmlns:a="http://schemas.openxmlformats.org/drawingml/2006/main" name="2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4.xml><?xml version="1.0" encoding="utf-8"?>
<a:theme xmlns:a="http://schemas.openxmlformats.org/drawingml/2006/main" name="2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5.xml><?xml version="1.0" encoding="utf-8"?>
<a:theme xmlns:a="http://schemas.openxmlformats.org/drawingml/2006/main" name="2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6.xml><?xml version="1.0" encoding="utf-8"?>
<a:theme xmlns:a="http://schemas.openxmlformats.org/drawingml/2006/main" name="2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7.xml><?xml version="1.0" encoding="utf-8"?>
<a:theme xmlns:a="http://schemas.openxmlformats.org/drawingml/2006/main" name="2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18.xml><?xml version="1.0" encoding="utf-8"?>
<a:theme xmlns:a="http://schemas.openxmlformats.org/drawingml/2006/main" name="Тема2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19.xml><?xml version="1.0" encoding="utf-8"?>
<a:theme xmlns:a="http://schemas.openxmlformats.org/drawingml/2006/main" name="2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.xml><?xml version="1.0" encoding="utf-8"?>
<a:theme xmlns:a="http://schemas.openxmlformats.org/drawingml/2006/main" name="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20.xml><?xml version="1.0" encoding="utf-8"?>
<a:theme xmlns:a="http://schemas.openxmlformats.org/drawingml/2006/main" name="2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1.xml><?xml version="1.0" encoding="utf-8"?>
<a:theme xmlns:a="http://schemas.openxmlformats.org/drawingml/2006/main" name="2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2.xml><?xml version="1.0" encoding="utf-8"?>
<a:theme xmlns:a="http://schemas.openxmlformats.org/drawingml/2006/main" name="2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3.xml><?xml version="1.0" encoding="utf-8"?>
<a:theme xmlns:a="http://schemas.openxmlformats.org/drawingml/2006/main" name="2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4.xml><?xml version="1.0" encoding="utf-8"?>
<a:theme xmlns:a="http://schemas.openxmlformats.org/drawingml/2006/main" name="3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5.xml><?xml version="1.0" encoding="utf-8"?>
<a:theme xmlns:a="http://schemas.openxmlformats.org/drawingml/2006/main" name="3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6.xml><?xml version="1.0" encoding="utf-8"?>
<a:theme xmlns:a="http://schemas.openxmlformats.org/drawingml/2006/main" name="3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7.xml><?xml version="1.0" encoding="utf-8"?>
<a:theme xmlns:a="http://schemas.openxmlformats.org/drawingml/2006/main" name="3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8.xml><?xml version="1.0" encoding="utf-8"?>
<a:theme xmlns:a="http://schemas.openxmlformats.org/drawingml/2006/main" name="3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29.xml><?xml version="1.0" encoding="utf-8"?>
<a:theme xmlns:a="http://schemas.openxmlformats.org/drawingml/2006/main" name="3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.xml><?xml version="1.0" encoding="utf-8"?>
<a:theme xmlns:a="http://schemas.openxmlformats.org/drawingml/2006/main" name="1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30.xml><?xml version="1.0" encoding="utf-8"?>
<a:theme xmlns:a="http://schemas.openxmlformats.org/drawingml/2006/main" name="3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1.xml><?xml version="1.0" encoding="utf-8"?>
<a:theme xmlns:a="http://schemas.openxmlformats.org/drawingml/2006/main" name="37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2.xml><?xml version="1.0" encoding="utf-8"?>
<a:theme xmlns:a="http://schemas.openxmlformats.org/drawingml/2006/main" name="38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3.xml><?xml version="1.0" encoding="utf-8"?>
<a:theme xmlns:a="http://schemas.openxmlformats.org/drawingml/2006/main" name="39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4.xml><?xml version="1.0" encoding="utf-8"?>
<a:theme xmlns:a="http://schemas.openxmlformats.org/drawingml/2006/main" name="40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RDM027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RDM027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DM027.potx" id="{0DB4D349-ADC4-4C2E-A928-BB11817989A0}" vid="{B776F718-2411-497F-9303-EDB258200B0F}"/>
    </a:ext>
  </a:extLst>
</a:theme>
</file>

<file path=ppt/theme/theme35.xml><?xml version="1.0" encoding="utf-8"?>
<a:theme xmlns:a="http://schemas.openxmlformats.org/drawingml/2006/main" name="Тема1">
  <a:themeElements>
    <a:clrScheme name="Княгининские цвета">
      <a:dk1>
        <a:srgbClr val="990033"/>
      </a:dk1>
      <a:lt1>
        <a:sysClr val="window" lastClr="FFFFFF"/>
      </a:lt1>
      <a:dk2>
        <a:srgbClr val="000000"/>
      </a:dk2>
      <a:lt2>
        <a:srgbClr val="E7E6E6"/>
      </a:lt2>
      <a:accent1>
        <a:srgbClr val="990033"/>
      </a:accent1>
      <a:accent2>
        <a:srgbClr val="3A3838"/>
      </a:accent2>
      <a:accent3>
        <a:srgbClr val="023160"/>
      </a:accent3>
      <a:accent4>
        <a:srgbClr val="FF9900"/>
      </a:accent4>
      <a:accent5>
        <a:srgbClr val="4A2739"/>
      </a:accent5>
      <a:accent6>
        <a:srgbClr val="CC0066"/>
      </a:accent6>
      <a:hlink>
        <a:srgbClr val="990033"/>
      </a:hlink>
      <a:folHlink>
        <a:srgbClr val="002060"/>
      </a:folHlink>
    </a:clrScheme>
    <a:fontScheme name="Шрифты - Княгининский">
      <a:majorFont>
        <a:latin typeface="Circe Bold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5.xml><?xml version="1.0" encoding="utf-8"?>
<a:theme xmlns:a="http://schemas.openxmlformats.org/drawingml/2006/main" name="12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6.xml><?xml version="1.0" encoding="utf-8"?>
<a:theme xmlns:a="http://schemas.openxmlformats.org/drawingml/2006/main" name="13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7.xml><?xml version="1.0" encoding="utf-8"?>
<a:theme xmlns:a="http://schemas.openxmlformats.org/drawingml/2006/main" name="14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8.xml><?xml version="1.0" encoding="utf-8"?>
<a:theme xmlns:a="http://schemas.openxmlformats.org/drawingml/2006/main" name="15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9.xml><?xml version="1.0" encoding="utf-8"?>
<a:theme xmlns:a="http://schemas.openxmlformats.org/drawingml/2006/main" name="16_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643</Words>
  <Application>Microsoft Office PowerPoint</Application>
  <PresentationFormat>Экран (4:3)</PresentationFormat>
  <Paragraphs>152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36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45" baseType="lpstr">
      <vt:lpstr>8_RDM027</vt:lpstr>
      <vt:lpstr>9_RDM027</vt:lpstr>
      <vt:lpstr>10_RDM027</vt:lpstr>
      <vt:lpstr>11_RDM027</vt:lpstr>
      <vt:lpstr>12_RDM027</vt:lpstr>
      <vt:lpstr>13_RDM027</vt:lpstr>
      <vt:lpstr>14_RDM027</vt:lpstr>
      <vt:lpstr>15_RDM027</vt:lpstr>
      <vt:lpstr>16_RDM027</vt:lpstr>
      <vt:lpstr>17_RDM027</vt:lpstr>
      <vt:lpstr>18_RDM027</vt:lpstr>
      <vt:lpstr>19_RDM027</vt:lpstr>
      <vt:lpstr>20_RDM027</vt:lpstr>
      <vt:lpstr>21_RDM027</vt:lpstr>
      <vt:lpstr>22_RDM027</vt:lpstr>
      <vt:lpstr>23_RDM027</vt:lpstr>
      <vt:lpstr>24_RDM027</vt:lpstr>
      <vt:lpstr>Тема2</vt:lpstr>
      <vt:lpstr>25_RDM027</vt:lpstr>
      <vt:lpstr>26_RDM027</vt:lpstr>
      <vt:lpstr>27_RDM027</vt:lpstr>
      <vt:lpstr>28_RDM027</vt:lpstr>
      <vt:lpstr>29_RDM027</vt:lpstr>
      <vt:lpstr>30_RDM027</vt:lpstr>
      <vt:lpstr>31_RDM027</vt:lpstr>
      <vt:lpstr>32_RDM027</vt:lpstr>
      <vt:lpstr>33_RDM027</vt:lpstr>
      <vt:lpstr>34_RDM027</vt:lpstr>
      <vt:lpstr>35_RDM027</vt:lpstr>
      <vt:lpstr>36_RDM027</vt:lpstr>
      <vt:lpstr>37_RDM027</vt:lpstr>
      <vt:lpstr>38_RDM027</vt:lpstr>
      <vt:lpstr>39_RDM027</vt:lpstr>
      <vt:lpstr>40_RDM027</vt:lpstr>
      <vt:lpstr>Тема1</vt:lpstr>
      <vt:lpstr>Тема Office</vt:lpstr>
      <vt:lpstr>think-cell Slide</vt:lpstr>
      <vt:lpstr>Карточка проекта  «Оптимизация процесса по формированию учебных карточек и приложений к диплому»</vt:lpstr>
      <vt:lpstr>Карточка проекта  Совершенствование работы приемной комиссии путем внедрения ИС 1С:Университет </vt:lpstr>
      <vt:lpstr>КАРТА ПРОЕКТА «Сокращение времени протекания процесса распределения учебной нагрузки научно-педагогических работников по кафедрам» </vt:lpstr>
      <vt:lpstr>Слайд 4</vt:lpstr>
      <vt:lpstr>Слайд 5</vt:lpstr>
      <vt:lpstr>Слайд 6</vt:lpstr>
      <vt:lpstr>Проекты ГБОУ ВО НГИЭУ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реализации дорожной карты</dc:title>
  <dc:creator>User</dc:creator>
  <cp:lastModifiedBy>katya</cp:lastModifiedBy>
  <cp:revision>86</cp:revision>
  <cp:lastPrinted>2018-07-23T12:03:00Z</cp:lastPrinted>
  <dcterms:created xsi:type="dcterms:W3CDTF">2018-05-11T13:56:46Z</dcterms:created>
  <dcterms:modified xsi:type="dcterms:W3CDTF">2019-02-12T06:06:54Z</dcterms:modified>
</cp:coreProperties>
</file>